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58" r:id="rId3"/>
    <p:sldId id="259" r:id="rId4"/>
    <p:sldId id="261" r:id="rId5"/>
    <p:sldId id="260" r:id="rId6"/>
    <p:sldId id="262" r:id="rId7"/>
    <p:sldId id="263" r:id="rId8"/>
    <p:sldId id="265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5D8B"/>
    <a:srgbClr val="2585C9"/>
    <a:srgbClr val="004F8A"/>
    <a:srgbClr val="5A2781"/>
    <a:srgbClr val="7030A0"/>
    <a:srgbClr val="005392"/>
    <a:srgbClr val="54406C"/>
    <a:srgbClr val="69A12B"/>
    <a:srgbClr val="588824"/>
    <a:srgbClr val="7D6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37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1FB64F-DAD9-4949-BA3A-2B2BA0591880}" type="datetimeFigureOut">
              <a:rPr lang="ru-RU" smtClean="0"/>
              <a:t>27.11.2019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00AFAE-2FD4-4DCD-9D47-E38C3CB819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0663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00AFAE-2FD4-4DCD-9D47-E38C3CB81921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2004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DCA41-EFEB-47AD-9D8D-BCEB6FA640E0}" type="datetimeFigureOut">
              <a:rPr lang="ru-RU" smtClean="0"/>
              <a:t>27.11.2019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33803-DD15-4487-AA80-42AECA10A9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6188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DCA41-EFEB-47AD-9D8D-BCEB6FA640E0}" type="datetimeFigureOut">
              <a:rPr lang="ru-RU" smtClean="0"/>
              <a:t>27.11.2019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33803-DD15-4487-AA80-42AECA10A9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9035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DCA41-EFEB-47AD-9D8D-BCEB6FA640E0}" type="datetimeFigureOut">
              <a:rPr lang="ru-RU" smtClean="0"/>
              <a:t>27.11.2019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33803-DD15-4487-AA80-42AECA10A9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6019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DCA41-EFEB-47AD-9D8D-BCEB6FA640E0}" type="datetimeFigureOut">
              <a:rPr lang="ru-RU" smtClean="0"/>
              <a:t>27.11.2019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33803-DD15-4487-AA80-42AECA10A9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0994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DCA41-EFEB-47AD-9D8D-BCEB6FA640E0}" type="datetimeFigureOut">
              <a:rPr lang="ru-RU" smtClean="0"/>
              <a:t>27.11.2019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33803-DD15-4487-AA80-42AECA10A9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1975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DCA41-EFEB-47AD-9D8D-BCEB6FA640E0}" type="datetimeFigureOut">
              <a:rPr lang="ru-RU" smtClean="0"/>
              <a:t>27.11.2019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33803-DD15-4487-AA80-42AECA10A9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4603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DCA41-EFEB-47AD-9D8D-BCEB6FA640E0}" type="datetimeFigureOut">
              <a:rPr lang="ru-RU" smtClean="0"/>
              <a:t>27.11.2019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33803-DD15-4487-AA80-42AECA10A9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8608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DCA41-EFEB-47AD-9D8D-BCEB6FA640E0}" type="datetimeFigureOut">
              <a:rPr lang="ru-RU" smtClean="0"/>
              <a:t>27.11.2019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33803-DD15-4487-AA80-42AECA10A9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2774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DCA41-EFEB-47AD-9D8D-BCEB6FA640E0}" type="datetimeFigureOut">
              <a:rPr lang="ru-RU" smtClean="0"/>
              <a:t>27.11.2019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33803-DD15-4487-AA80-42AECA10A9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9432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DCA41-EFEB-47AD-9D8D-BCEB6FA640E0}" type="datetimeFigureOut">
              <a:rPr lang="ru-RU" smtClean="0"/>
              <a:t>27.11.2019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33803-DD15-4487-AA80-42AECA10A9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3152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DCA41-EFEB-47AD-9D8D-BCEB6FA640E0}" type="datetimeFigureOut">
              <a:rPr lang="ru-RU" smtClean="0"/>
              <a:t>27.11.2019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33803-DD15-4487-AA80-42AECA10A9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461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2DCA41-EFEB-47AD-9D8D-BCEB6FA640E0}" type="datetimeFigureOut">
              <a:rPr lang="ru-RU" smtClean="0"/>
              <a:t>27.11.2019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33803-DD15-4487-AA80-42AECA10A9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865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tif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79512" y="404664"/>
            <a:ext cx="2232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Министерство труда и социальной защиты населения</a:t>
            </a:r>
            <a:endParaRPr lang="ru-RU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9512" y="5445224"/>
            <a:ext cx="1872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Департамент </a:t>
            </a:r>
          </a:p>
          <a:p>
            <a:r>
              <a:rPr lang="ru-RU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занятости </a:t>
            </a:r>
          </a:p>
          <a:p>
            <a:r>
              <a:rPr lang="ru-RU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населения</a:t>
            </a:r>
            <a:endParaRPr lang="ru-RU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9512" y="2564904"/>
            <a:ext cx="2160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Департамент госимущества и земельных отношений</a:t>
            </a:r>
            <a:endParaRPr lang="ru-RU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678234" y="5344541"/>
            <a:ext cx="23220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Комитет по управлению городским имуществом</a:t>
            </a:r>
            <a:endParaRPr lang="ru-RU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143079" y="2453172"/>
            <a:ext cx="18751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Земельная кадастровая палата</a:t>
            </a:r>
            <a:endParaRPr lang="ru-RU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642230" y="308037"/>
            <a:ext cx="23580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Федеральная служба по защите прав потребителей</a:t>
            </a:r>
            <a:endParaRPr lang="ru-RU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7" name="Picture 3" descr="F:\Drafts\ArtvilleRoundExecs\BSR049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16668" y="2144796"/>
            <a:ext cx="2808312" cy="2161794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2080" y="692696"/>
            <a:ext cx="2017951" cy="12314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4104" y="3122400"/>
            <a:ext cx="2017951" cy="1231499"/>
          </a:xfrm>
          <a:prstGeom prst="rect">
            <a:avLst/>
          </a:prstGeom>
        </p:spPr>
      </p:pic>
      <p:pic>
        <p:nvPicPr>
          <p:cNvPr id="18" name="Picture 2" descr="C:\Users\Администратор\Desktop\123\BSR019R.tif"/>
          <p:cNvPicPr>
            <a:picLocks noChangeAspect="1" noChangeArrowheads="1"/>
          </p:cNvPicPr>
          <p:nvPr/>
        </p:nvPicPr>
        <p:blipFill>
          <a:blip r:embed="rId4" cstate="print">
            <a:grayscl/>
          </a:blip>
          <a:srcRect/>
          <a:stretch>
            <a:fillRect/>
          </a:stretch>
        </p:blipFill>
        <p:spPr bwMode="auto">
          <a:xfrm flipH="1">
            <a:off x="5580112" y="5036370"/>
            <a:ext cx="2016224" cy="1234654"/>
          </a:xfrm>
          <a:prstGeom prst="rect">
            <a:avLst/>
          </a:prstGeom>
          <a:noFill/>
        </p:spPr>
      </p:pic>
      <p:pic>
        <p:nvPicPr>
          <p:cNvPr id="19" name="Picture 2" descr="C:\Users\Администратор\Desktop\123\BSR019R.tif"/>
          <p:cNvPicPr>
            <a:picLocks noChangeAspect="1" noChangeArrowheads="1"/>
          </p:cNvPicPr>
          <p:nvPr/>
        </p:nvPicPr>
        <p:blipFill>
          <a:blip r:embed="rId4" cstate="print">
            <a:grayscl/>
          </a:blip>
          <a:srcRect/>
          <a:stretch>
            <a:fillRect/>
          </a:stretch>
        </p:blipFill>
        <p:spPr bwMode="auto">
          <a:xfrm>
            <a:off x="1790114" y="5301208"/>
            <a:ext cx="2251406" cy="1378670"/>
          </a:xfrm>
          <a:prstGeom prst="rect">
            <a:avLst/>
          </a:prstGeom>
          <a:noFill/>
        </p:spPr>
      </p:pic>
      <p:pic>
        <p:nvPicPr>
          <p:cNvPr id="20" name="Picture 2" descr="C:\Users\Администратор\Desktop\123\BSR019R.tif"/>
          <p:cNvPicPr>
            <a:picLocks noChangeAspect="1" noChangeArrowheads="1"/>
          </p:cNvPicPr>
          <p:nvPr/>
        </p:nvPicPr>
        <p:blipFill>
          <a:blip r:embed="rId4" cstate="print">
            <a:grayscl/>
          </a:blip>
          <a:srcRect/>
          <a:stretch>
            <a:fillRect/>
          </a:stretch>
        </p:blipFill>
        <p:spPr bwMode="auto">
          <a:xfrm>
            <a:off x="1439652" y="3272805"/>
            <a:ext cx="1800200" cy="1102370"/>
          </a:xfrm>
          <a:prstGeom prst="rect">
            <a:avLst/>
          </a:prstGeom>
          <a:noFill/>
        </p:spPr>
      </p:pic>
      <p:pic>
        <p:nvPicPr>
          <p:cNvPr id="21" name="Picture 2" descr="C:\Users\Администратор\Desktop\123\BSR019R.tif"/>
          <p:cNvPicPr>
            <a:picLocks noChangeAspect="1" noChangeArrowheads="1"/>
          </p:cNvPicPr>
          <p:nvPr/>
        </p:nvPicPr>
        <p:blipFill>
          <a:blip r:embed="rId4" cstate="print">
            <a:grayscl/>
          </a:blip>
          <a:srcRect/>
          <a:stretch>
            <a:fillRect/>
          </a:stretch>
        </p:blipFill>
        <p:spPr bwMode="auto">
          <a:xfrm>
            <a:off x="2345015" y="471004"/>
            <a:ext cx="2016224" cy="12346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9641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13612" y="0"/>
            <a:ext cx="5316777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solidFill>
                  <a:srgbClr val="C00000"/>
                </a:solidFill>
              </a:rPr>
              <a:t>Недостатки системы</a:t>
            </a:r>
            <a:endParaRPr lang="ru-RU" sz="4400" b="1" spc="50" dirty="0">
              <a:ln w="11430"/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4000" y="1462021"/>
            <a:ext cx="21602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Бумажная 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волокита</a:t>
            </a:r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Потеря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времени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788024" y="4724321"/>
            <a:ext cx="4147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3600"/>
              </a:spcAft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Недолговечность бумажного носителя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524328" y="1843782"/>
            <a:ext cx="1485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Коррупция</a:t>
            </a:r>
          </a:p>
          <a:p>
            <a:pPr algn="r"/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Б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юрократия 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92073" y="6061647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3600"/>
              </a:spcAft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Дублирование информации</a:t>
            </a:r>
          </a:p>
        </p:txBody>
      </p:sp>
      <p:cxnSp>
        <p:nvCxnSpPr>
          <p:cNvPr id="21" name="Прямая соединительная линия 15"/>
          <p:cNvCxnSpPr/>
          <p:nvPr/>
        </p:nvCxnSpPr>
        <p:spPr>
          <a:xfrm>
            <a:off x="539552" y="908720"/>
            <a:ext cx="8064896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16"/>
          <p:cNvCxnSpPr/>
          <p:nvPr/>
        </p:nvCxnSpPr>
        <p:spPr>
          <a:xfrm>
            <a:off x="539552" y="980728"/>
            <a:ext cx="8064896" cy="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671" y="1641801"/>
            <a:ext cx="3040540" cy="1861904"/>
          </a:xfrm>
          <a:prstGeom prst="rect">
            <a:avLst/>
          </a:prstGeom>
        </p:spPr>
      </p:pic>
      <p:pic>
        <p:nvPicPr>
          <p:cNvPr id="18" name="Picture 2" descr="F:\Drafts\ArtvilleRoundExecs\BSR065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8275" y="4719819"/>
            <a:ext cx="3491880" cy="1150144"/>
          </a:xfrm>
          <a:prstGeom prst="rect">
            <a:avLst/>
          </a:prstGeom>
          <a:noFill/>
        </p:spPr>
      </p:pic>
      <p:pic>
        <p:nvPicPr>
          <p:cNvPr id="19" name="Picture 3" descr="F:\Drafts\ArtvilleRoundExecs\BSR072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732046" y="2204864"/>
            <a:ext cx="1937395" cy="1429982"/>
          </a:xfrm>
          <a:prstGeom prst="rect">
            <a:avLst/>
          </a:prstGeom>
          <a:noFill/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9141" y="5122825"/>
            <a:ext cx="1525018" cy="155262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90"/>
          <a:stretch/>
        </p:blipFill>
        <p:spPr>
          <a:xfrm>
            <a:off x="1547664" y="4402288"/>
            <a:ext cx="1682929" cy="1042936"/>
          </a:xfrm>
          <a:prstGeom prst="rect">
            <a:avLst/>
          </a:prstGeom>
        </p:spPr>
      </p:pic>
      <p:pic>
        <p:nvPicPr>
          <p:cNvPr id="23" name="Picture 4" descr="F:\Drafts\ArtvilleRoundExecs\BSR060R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6779761" y="3105201"/>
            <a:ext cx="1096988" cy="7970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02026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35712" y="0"/>
            <a:ext cx="707257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>
                <a:ln w="0"/>
                <a:solidFill>
                  <a:srgbClr val="C00000"/>
                </a:solidFill>
              </a:rPr>
              <a:t>Электронное правительство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1340768"/>
            <a:ext cx="3131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</a:rPr>
              <a:t>МФЦ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31840" y="1340768"/>
            <a:ext cx="2880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</a:rPr>
              <a:t>СМЭВ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44208" y="1340768"/>
            <a:ext cx="2016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</a:rPr>
              <a:t>ПГУ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1988840"/>
            <a:ext cx="3131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5392"/>
                </a:solidFill>
              </a:rPr>
              <a:t>Многофункциональный </a:t>
            </a:r>
            <a:endParaRPr lang="ru-RU" sz="2000" dirty="0">
              <a:solidFill>
                <a:srgbClr val="005392"/>
              </a:solidFill>
            </a:endParaRPr>
          </a:p>
          <a:p>
            <a:pPr algn="ctr"/>
            <a:r>
              <a:rPr lang="ru-RU" sz="2000" dirty="0" smtClean="0">
                <a:solidFill>
                  <a:srgbClr val="005392"/>
                </a:solidFill>
              </a:rPr>
              <a:t>центр</a:t>
            </a:r>
            <a:endParaRPr lang="ru-RU" sz="2000" dirty="0">
              <a:solidFill>
                <a:srgbClr val="005392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131840" y="3378185"/>
            <a:ext cx="2880320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Обеспечение информационного взаимодействия органов государственной власти и местного самоуправления для организации предоставления услуг населению</a:t>
            </a:r>
            <a:endParaRPr lang="ru-RU" sz="19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 rot="5400000" flipH="1" flipV="1">
            <a:off x="4477679" y="4891473"/>
            <a:ext cx="3068962" cy="0"/>
          </a:xfrm>
          <a:prstGeom prst="line">
            <a:avLst/>
          </a:prstGeom>
          <a:ln w="9525">
            <a:solidFill>
              <a:schemeClr val="accent1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3131840" y="1961545"/>
            <a:ext cx="28803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5392"/>
                </a:solidFill>
              </a:rPr>
              <a:t>Система межведомственного электронного взаимодействия</a:t>
            </a:r>
            <a:endParaRPr lang="ru-RU" sz="2000" dirty="0">
              <a:solidFill>
                <a:srgbClr val="005392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6012160" y="3374990"/>
            <a:ext cx="3131840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Веб-сайт, содержащий информацию о государственных и муниципальных услугах и предоставлящий </a:t>
            </a:r>
            <a:r>
              <a:rPr lang="ru-RU" sz="1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гражданам и организациям </a:t>
            </a:r>
            <a:r>
              <a:rPr lang="ru-RU" sz="19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возможность получения этих услуг </a:t>
            </a:r>
            <a:endParaRPr lang="ru-RU" sz="19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44016" y="3356992"/>
            <a:ext cx="2987824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Принцип «одного окна»</a:t>
            </a:r>
          </a:p>
          <a:p>
            <a:r>
              <a:rPr lang="ru-RU" sz="19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Организация, предоставляющая гражданам доступ к государственным и муниципальным услугам</a:t>
            </a:r>
          </a:p>
        </p:txBody>
      </p:sp>
      <p:cxnSp>
        <p:nvCxnSpPr>
          <p:cNvPr id="48" name="Прямая соединительная линия 47"/>
          <p:cNvCxnSpPr/>
          <p:nvPr/>
        </p:nvCxnSpPr>
        <p:spPr>
          <a:xfrm rot="5400000" flipH="1" flipV="1">
            <a:off x="1561355" y="4927477"/>
            <a:ext cx="3140970" cy="0"/>
          </a:xfrm>
          <a:prstGeom prst="line">
            <a:avLst/>
          </a:prstGeom>
          <a:ln w="9525">
            <a:solidFill>
              <a:schemeClr val="accent1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5"/>
          <p:cNvCxnSpPr/>
          <p:nvPr/>
        </p:nvCxnSpPr>
        <p:spPr>
          <a:xfrm>
            <a:off x="539552" y="908720"/>
            <a:ext cx="8064896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16"/>
          <p:cNvCxnSpPr/>
          <p:nvPr/>
        </p:nvCxnSpPr>
        <p:spPr>
          <a:xfrm>
            <a:off x="539552" y="980728"/>
            <a:ext cx="8064896" cy="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28"/>
          <p:cNvSpPr/>
          <p:nvPr/>
        </p:nvSpPr>
        <p:spPr>
          <a:xfrm>
            <a:off x="5983550" y="2054750"/>
            <a:ext cx="28803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05392"/>
                </a:solidFill>
              </a:rPr>
              <a:t>Портал государственных услуг</a:t>
            </a:r>
          </a:p>
        </p:txBody>
      </p:sp>
    </p:spTree>
    <p:extLst>
      <p:ext uri="{BB962C8B-B14F-4D97-AF65-F5344CB8AC3E}">
        <p14:creationId xmlns:p14="http://schemas.microsoft.com/office/powerpoint/2010/main" val="245074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64288" y="2420888"/>
            <a:ext cx="1753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</a:rPr>
              <a:t>ОПЕРАТОР МФЦ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4294043"/>
            <a:ext cx="7920880" cy="575117"/>
          </a:xfrm>
          <a:prstGeom prst="roundRect">
            <a:avLst/>
          </a:prstGeom>
          <a:noFill/>
          <a:ln w="38100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5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База Данных </a:t>
            </a:r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государственных услуг </a:t>
            </a:r>
            <a:endParaRPr lang="en-US" sz="24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39552" y="5878219"/>
            <a:ext cx="8208912" cy="576858"/>
          </a:xfrm>
          <a:prstGeom prst="roundRect">
            <a:avLst/>
          </a:prstGeom>
          <a:noFill/>
          <a:ln w="38100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Ведомства, министерства и государственные учреждения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19557" y="1052736"/>
            <a:ext cx="7840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i="1" dirty="0">
              <a:solidFill>
                <a:prstClr val="black"/>
              </a:solidFill>
            </a:endParaRPr>
          </a:p>
        </p:txBody>
      </p:sp>
      <p:sp>
        <p:nvSpPr>
          <p:cNvPr id="24" name="Стрелка вправо 23"/>
          <p:cNvSpPr/>
          <p:nvPr/>
        </p:nvSpPr>
        <p:spPr>
          <a:xfrm rot="5400000">
            <a:off x="6588224" y="3645023"/>
            <a:ext cx="720080" cy="288032"/>
          </a:xfrm>
          <a:prstGeom prst="rightArrow">
            <a:avLst>
              <a:gd name="adj1" fmla="val 30158"/>
              <a:gd name="adj2" fmla="val 86376"/>
            </a:avLst>
          </a:prstGeom>
          <a:noFill/>
          <a:ln w="38100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>
              <a:solidFill>
                <a:srgbClr val="005392"/>
              </a:solidFill>
            </a:endParaRPr>
          </a:p>
        </p:txBody>
      </p:sp>
      <p:sp>
        <p:nvSpPr>
          <p:cNvPr id="25" name="Стрелка вправо 24"/>
          <p:cNvSpPr/>
          <p:nvPr/>
        </p:nvSpPr>
        <p:spPr>
          <a:xfrm rot="16200000" flipV="1">
            <a:off x="5868144" y="3645023"/>
            <a:ext cx="720080" cy="288032"/>
          </a:xfrm>
          <a:prstGeom prst="rightArrow">
            <a:avLst>
              <a:gd name="adj1" fmla="val 30158"/>
              <a:gd name="adj2" fmla="val 86376"/>
            </a:avLst>
          </a:prstGeom>
          <a:noFill/>
          <a:ln w="38100">
            <a:solidFill>
              <a:srgbClr val="7030A0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>
              <a:solidFill>
                <a:srgbClr val="54406C"/>
              </a:solidFill>
            </a:endParaRPr>
          </a:p>
        </p:txBody>
      </p:sp>
      <p:sp>
        <p:nvSpPr>
          <p:cNvPr id="26" name="Стрелка вправо 25"/>
          <p:cNvSpPr/>
          <p:nvPr/>
        </p:nvSpPr>
        <p:spPr>
          <a:xfrm rot="5400000">
            <a:off x="6588224" y="5229200"/>
            <a:ext cx="720080" cy="288032"/>
          </a:xfrm>
          <a:prstGeom prst="rightArrow">
            <a:avLst>
              <a:gd name="adj1" fmla="val 30158"/>
              <a:gd name="adj2" fmla="val 86376"/>
            </a:avLst>
          </a:prstGeom>
          <a:noFill/>
          <a:ln w="38100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>
              <a:solidFill>
                <a:srgbClr val="005392"/>
              </a:solidFill>
            </a:endParaRPr>
          </a:p>
        </p:txBody>
      </p:sp>
      <p:sp>
        <p:nvSpPr>
          <p:cNvPr id="27" name="Стрелка вправо 26"/>
          <p:cNvSpPr/>
          <p:nvPr/>
        </p:nvSpPr>
        <p:spPr>
          <a:xfrm rot="16200000" flipV="1">
            <a:off x="5868144" y="5229200"/>
            <a:ext cx="720080" cy="288032"/>
          </a:xfrm>
          <a:prstGeom prst="rightArrow">
            <a:avLst>
              <a:gd name="adj1" fmla="val 30158"/>
              <a:gd name="adj2" fmla="val 86376"/>
            </a:avLst>
          </a:prstGeom>
          <a:noFill/>
          <a:ln w="38100">
            <a:solidFill>
              <a:srgbClr val="7030A0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>
              <a:solidFill>
                <a:srgbClr val="54406C"/>
              </a:solidFill>
            </a:endParaRPr>
          </a:p>
        </p:txBody>
      </p:sp>
      <p:sp>
        <p:nvSpPr>
          <p:cNvPr id="29" name="Выноска со стрелкой вправо 28"/>
          <p:cNvSpPr/>
          <p:nvPr/>
        </p:nvSpPr>
        <p:spPr>
          <a:xfrm>
            <a:off x="2267744" y="1772816"/>
            <a:ext cx="2808312" cy="792088"/>
          </a:xfrm>
          <a:prstGeom prst="rightArrowCallout">
            <a:avLst>
              <a:gd name="adj1" fmla="val 23920"/>
              <a:gd name="adj2" fmla="val 25764"/>
              <a:gd name="adj3" fmla="val 44658"/>
              <a:gd name="adj4" fmla="val 73095"/>
            </a:avLst>
          </a:prstGeom>
          <a:noFill/>
          <a:ln w="38100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195D8B"/>
                </a:solidFill>
              </a:rPr>
              <a:t>Запрос</a:t>
            </a:r>
            <a:r>
              <a:rPr lang="ru-RU" sz="2000" dirty="0" smtClean="0">
                <a:solidFill>
                  <a:srgbClr val="195D8B"/>
                </a:solidFill>
              </a:rPr>
              <a:t> </a:t>
            </a:r>
            <a:r>
              <a:rPr lang="ru-RU" sz="2000" dirty="0" smtClean="0">
                <a:solidFill>
                  <a:srgbClr val="005392"/>
                </a:solidFill>
              </a:rPr>
              <a:t>на оказание услуги</a:t>
            </a:r>
          </a:p>
        </p:txBody>
      </p:sp>
      <p:sp>
        <p:nvSpPr>
          <p:cNvPr id="30" name="Выноска со стрелкой вправо 29"/>
          <p:cNvSpPr/>
          <p:nvPr/>
        </p:nvSpPr>
        <p:spPr>
          <a:xfrm flipH="1">
            <a:off x="2267744" y="2780928"/>
            <a:ext cx="2808312" cy="792088"/>
          </a:xfrm>
          <a:prstGeom prst="rightArrowCallout">
            <a:avLst>
              <a:gd name="adj1" fmla="val 23920"/>
              <a:gd name="adj2" fmla="val 25764"/>
              <a:gd name="adj3" fmla="val 44658"/>
              <a:gd name="adj4" fmla="val 73095"/>
            </a:avLst>
          </a:prstGeom>
          <a:noFill/>
          <a:ln w="38100">
            <a:solidFill>
              <a:srgbClr val="7030A0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5A2781"/>
                </a:solidFill>
              </a:rPr>
              <a:t>Ответ </a:t>
            </a:r>
            <a:r>
              <a:rPr lang="ru-RU" sz="2000" dirty="0" smtClean="0">
                <a:solidFill>
                  <a:srgbClr val="54406C"/>
                </a:solidFill>
              </a:rPr>
              <a:t>об</a:t>
            </a:r>
          </a:p>
          <a:p>
            <a:pPr algn="ctr"/>
            <a:r>
              <a:rPr lang="ru-RU" sz="2000" dirty="0" smtClean="0">
                <a:solidFill>
                  <a:srgbClr val="54406C"/>
                </a:solidFill>
              </a:rPr>
              <a:t>оказание услуги</a:t>
            </a:r>
          </a:p>
        </p:txBody>
      </p:sp>
      <p:sp>
        <p:nvSpPr>
          <p:cNvPr id="19" name="Прямоугольник 1"/>
          <p:cNvSpPr/>
          <p:nvPr/>
        </p:nvSpPr>
        <p:spPr>
          <a:xfrm>
            <a:off x="725402" y="0"/>
            <a:ext cx="769319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dirty="0">
                <a:ln w="0"/>
                <a:solidFill>
                  <a:srgbClr val="C00000"/>
                </a:solidFill>
              </a:rPr>
              <a:t>Многофункциональный центр</a:t>
            </a:r>
          </a:p>
        </p:txBody>
      </p:sp>
      <p:cxnSp>
        <p:nvCxnSpPr>
          <p:cNvPr id="31" name="Прямая соединительная линия 15"/>
          <p:cNvCxnSpPr/>
          <p:nvPr/>
        </p:nvCxnSpPr>
        <p:spPr>
          <a:xfrm>
            <a:off x="539552" y="908720"/>
            <a:ext cx="8064896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16"/>
          <p:cNvCxnSpPr/>
          <p:nvPr/>
        </p:nvCxnSpPr>
        <p:spPr>
          <a:xfrm>
            <a:off x="539552" y="980728"/>
            <a:ext cx="8064896" cy="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7" name="Picture 2" descr="F:\Drafts\ArtvilleRoundExecs\BSR052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772816"/>
            <a:ext cx="1236551" cy="1728192"/>
          </a:xfrm>
          <a:prstGeom prst="rect">
            <a:avLst/>
          </a:prstGeom>
          <a:noFill/>
        </p:spPr>
      </p:pic>
      <p:pic>
        <p:nvPicPr>
          <p:cNvPr id="18" name="Picture 2" descr="C:\Users\Администратор\Desktop\123\BSR045R.tif"/>
          <p:cNvPicPr>
            <a:picLocks noChangeAspect="1" noChangeArrowheads="1"/>
          </p:cNvPicPr>
          <p:nvPr/>
        </p:nvPicPr>
        <p:blipFill>
          <a:blip r:embed="rId3" cstate="print"/>
          <a:srcRect r="6513"/>
          <a:stretch>
            <a:fillRect/>
          </a:stretch>
        </p:blipFill>
        <p:spPr bwMode="auto">
          <a:xfrm flipH="1">
            <a:off x="5652119" y="2060848"/>
            <a:ext cx="1507918" cy="11521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6815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Выноска со стрелкой влево 34"/>
          <p:cNvSpPr/>
          <p:nvPr/>
        </p:nvSpPr>
        <p:spPr>
          <a:xfrm flipH="1">
            <a:off x="467544" y="1268760"/>
            <a:ext cx="4824536" cy="1080120"/>
          </a:xfrm>
          <a:prstGeom prst="leftArrowCallout">
            <a:avLst>
              <a:gd name="adj1" fmla="val 14418"/>
              <a:gd name="adj2" fmla="val 24118"/>
              <a:gd name="adj3" fmla="val 61157"/>
              <a:gd name="adj4" fmla="val 83118"/>
            </a:avLst>
          </a:prstGeom>
          <a:noFill/>
          <a:ln w="38100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34" name="Выноска со стрелкой влево 33"/>
          <p:cNvSpPr/>
          <p:nvPr/>
        </p:nvSpPr>
        <p:spPr>
          <a:xfrm>
            <a:off x="395536" y="5229200"/>
            <a:ext cx="4896544" cy="1080120"/>
          </a:xfrm>
          <a:prstGeom prst="leftArrowCallout">
            <a:avLst>
              <a:gd name="adj1" fmla="val 14418"/>
              <a:gd name="adj2" fmla="val 24118"/>
              <a:gd name="adj3" fmla="val 61157"/>
              <a:gd name="adj4" fmla="val 83118"/>
            </a:avLst>
          </a:prstGeom>
          <a:noFill/>
          <a:ln w="38100">
            <a:solidFill>
              <a:srgbClr val="7030A0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7020272" y="1340768"/>
            <a:ext cx="2016224" cy="4824536"/>
          </a:xfrm>
          <a:prstGeom prst="roundRect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2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051720" y="2492896"/>
            <a:ext cx="2736304" cy="2448272"/>
          </a:xfrm>
          <a:prstGeom prst="rect">
            <a:avLst/>
          </a:prstGeom>
          <a:noFill/>
          <a:ln w="38100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5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База Данных</a:t>
            </a:r>
          </a:p>
          <a:p>
            <a:pPr algn="ctr"/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государственных услуг</a:t>
            </a:r>
            <a:endParaRPr lang="en-US" sz="32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данные хранятся в </a:t>
            </a:r>
            <a:r>
              <a:rPr lang="ru-RU" sz="2400" b="1" cap="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таблицах</a:t>
            </a: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25402" y="0"/>
            <a:ext cx="769319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dirty="0">
                <a:ln w="0"/>
                <a:solidFill>
                  <a:srgbClr val="C00000"/>
                </a:solidFill>
              </a:rPr>
              <a:t>Многофункциональный центр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7504" y="4077072"/>
            <a:ext cx="1753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</a:rPr>
              <a:t>ОПЕРАТОР МФЦ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552" y="1340768"/>
            <a:ext cx="12464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195D8B"/>
                </a:solidFill>
              </a:rPr>
              <a:t>ЗАПРОС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31640" y="5301208"/>
            <a:ext cx="1017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5A2781"/>
                </a:solidFill>
              </a:rPr>
              <a:t>ОТЧЕТ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020272" y="2411596"/>
            <a:ext cx="20162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prstClr val="black"/>
                </a:solidFill>
              </a:rPr>
              <a:t>Министерство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020272" y="5651956"/>
            <a:ext cx="20162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prstClr val="black"/>
                </a:solidFill>
              </a:rPr>
              <a:t>Ведомство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32040" y="2204864"/>
            <a:ext cx="12346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195D8B"/>
                </a:solidFill>
              </a:rPr>
              <a:t>ФОРМА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932040" y="4407495"/>
            <a:ext cx="12346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5A2781"/>
                </a:solidFill>
              </a:rPr>
              <a:t>ФОРМА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860032" y="2780928"/>
            <a:ext cx="20882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Фактическое заполнение базы данных – внесение данных в таблицу по шаблонам</a:t>
            </a:r>
            <a:endParaRPr lang="ru-RU" i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907704" y="1340768"/>
            <a:ext cx="2448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solidFill>
                  <a:srgbClr val="005392"/>
                </a:solidFill>
              </a:rPr>
              <a:t>Вопрос к базе данных для поиска нужных сведений в ней</a:t>
            </a:r>
            <a:endParaRPr lang="ru-RU" i="1" dirty="0">
              <a:solidFill>
                <a:srgbClr val="005392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267744" y="5301208"/>
            <a:ext cx="30243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rgbClr val="54406C"/>
                </a:solidFill>
              </a:rPr>
              <a:t>Служит для упорядочения, суммирования и вычисления данных, хранящихся в базе</a:t>
            </a:r>
            <a:endParaRPr lang="ru-RU" i="1" dirty="0">
              <a:solidFill>
                <a:srgbClr val="54406C"/>
              </a:solidFill>
            </a:endParaRPr>
          </a:p>
        </p:txBody>
      </p:sp>
      <p:sp>
        <p:nvSpPr>
          <p:cNvPr id="28" name="Двойная стрелка вверх/вниз 27"/>
          <p:cNvSpPr/>
          <p:nvPr/>
        </p:nvSpPr>
        <p:spPr>
          <a:xfrm>
            <a:off x="7884368" y="2996952"/>
            <a:ext cx="432048" cy="1440160"/>
          </a:xfrm>
          <a:prstGeom prst="upDownArrow">
            <a:avLst>
              <a:gd name="adj1" fmla="val 50000"/>
              <a:gd name="adj2" fmla="val 5330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7668344" y="3356992"/>
            <a:ext cx="864096" cy="72008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black"/>
                </a:solidFill>
              </a:rPr>
              <a:t>СМЭВ</a:t>
            </a:r>
            <a:endParaRPr lang="ru-RU" dirty="0">
              <a:solidFill>
                <a:prstClr val="black"/>
              </a:solidFill>
            </a:endParaRPr>
          </a:p>
        </p:txBody>
      </p:sp>
      <p:cxnSp>
        <p:nvCxnSpPr>
          <p:cNvPr id="80" name="Соединительная линия уступом 79"/>
          <p:cNvCxnSpPr/>
          <p:nvPr/>
        </p:nvCxnSpPr>
        <p:spPr>
          <a:xfrm rot="10800000" flipV="1">
            <a:off x="4932040" y="2204864"/>
            <a:ext cx="1944216" cy="504056"/>
          </a:xfrm>
          <a:prstGeom prst="bentConnector3">
            <a:avLst>
              <a:gd name="adj1" fmla="val 33833"/>
            </a:avLst>
          </a:prstGeom>
          <a:ln>
            <a:solidFill>
              <a:srgbClr val="0070C0"/>
            </a:solidFill>
            <a:tailEnd type="arrow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3" name="Соединительная линия уступом 82"/>
          <p:cNvCxnSpPr/>
          <p:nvPr/>
        </p:nvCxnSpPr>
        <p:spPr>
          <a:xfrm rot="10800000">
            <a:off x="4932040" y="4365104"/>
            <a:ext cx="1944216" cy="504056"/>
          </a:xfrm>
          <a:prstGeom prst="bentConnector3">
            <a:avLst>
              <a:gd name="adj1" fmla="val 33833"/>
            </a:avLst>
          </a:prstGeom>
          <a:ln>
            <a:solidFill>
              <a:srgbClr val="7030A0"/>
            </a:solidFill>
            <a:tailEnd type="arrow"/>
          </a:ln>
          <a:effec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6300192" y="2204864"/>
            <a:ext cx="648072" cy="15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6300192" y="4869160"/>
            <a:ext cx="648072" cy="15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15"/>
          <p:cNvCxnSpPr/>
          <p:nvPr/>
        </p:nvCxnSpPr>
        <p:spPr>
          <a:xfrm>
            <a:off x="539552" y="908720"/>
            <a:ext cx="8064896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16"/>
          <p:cNvCxnSpPr/>
          <p:nvPr/>
        </p:nvCxnSpPr>
        <p:spPr>
          <a:xfrm>
            <a:off x="539552" y="980728"/>
            <a:ext cx="8064896" cy="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0" name="Picture 2" descr="C:\Users\Администратор\Desktop\123\BSR045R.tif"/>
          <p:cNvPicPr>
            <a:picLocks noChangeAspect="1" noChangeArrowheads="1"/>
          </p:cNvPicPr>
          <p:nvPr/>
        </p:nvPicPr>
        <p:blipFill>
          <a:blip r:embed="rId2" cstate="print"/>
          <a:srcRect r="6513"/>
          <a:stretch>
            <a:fillRect/>
          </a:stretch>
        </p:blipFill>
        <p:spPr bwMode="auto">
          <a:xfrm>
            <a:off x="251520" y="2708920"/>
            <a:ext cx="1728192" cy="1320428"/>
          </a:xfrm>
          <a:prstGeom prst="rect">
            <a:avLst/>
          </a:prstGeom>
          <a:noFill/>
        </p:spPr>
      </p:pic>
      <p:pic>
        <p:nvPicPr>
          <p:cNvPr id="36" name="Picture 3" descr="F:\Drafts\ArtvilleRoundExecs\BSR019R.gif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 flipH="1">
            <a:off x="7308304" y="1484784"/>
            <a:ext cx="1636365" cy="1002044"/>
          </a:xfrm>
          <a:prstGeom prst="rect">
            <a:avLst/>
          </a:prstGeom>
          <a:noFill/>
        </p:spPr>
      </p:pic>
      <p:pic>
        <p:nvPicPr>
          <p:cNvPr id="38" name="Picture 3" descr="F:\Drafts\ArtvilleRoundExecs\BSR019R.gif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 flipH="1">
            <a:off x="7308304" y="4653136"/>
            <a:ext cx="1636365" cy="10020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01931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ln w="0"/>
                <a:solidFill>
                  <a:srgbClr val="C00000"/>
                </a:solidFill>
              </a:rPr>
              <a:t>Портал государственных услуг</a:t>
            </a:r>
          </a:p>
        </p:txBody>
      </p:sp>
      <p:sp>
        <p:nvSpPr>
          <p:cNvPr id="15" name="Овал 14"/>
          <p:cNvSpPr/>
          <p:nvPr/>
        </p:nvSpPr>
        <p:spPr>
          <a:xfrm>
            <a:off x="3131840" y="2238325"/>
            <a:ext cx="1152128" cy="3384376"/>
          </a:xfrm>
          <a:prstGeom prst="ellipse">
            <a:avLst/>
          </a:prstGeom>
          <a:noFill/>
          <a:ln w="38100">
            <a:solidFill>
              <a:srgbClr val="69A12B"/>
            </a:solidFill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5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236296" y="1950293"/>
            <a:ext cx="1656184" cy="4032448"/>
          </a:xfrm>
          <a:prstGeom prst="rect">
            <a:avLst/>
          </a:prstGeom>
          <a:noFill/>
          <a:ln w="38100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База данных</a:t>
            </a:r>
          </a:p>
          <a:p>
            <a:pPr algn="ctr"/>
            <a:endParaRPr lang="ru-RU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государственных услуг</a:t>
            </a:r>
            <a:endParaRPr lang="en-US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148064" y="2166317"/>
            <a:ext cx="1908000" cy="3600400"/>
          </a:xfrm>
          <a:prstGeom prst="roundRect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Веб-сайт</a:t>
            </a:r>
            <a:endParaRPr lang="ru-RU" sz="2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портала </a:t>
            </a:r>
            <a:r>
              <a:rPr lang="ru-RU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госуслуг</a:t>
            </a:r>
            <a:endParaRPr lang="ru-RU" sz="2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ru-RU" sz="3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gosuslugi.ru</a:t>
            </a:r>
            <a:endParaRPr lang="ru-RU" sz="24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Личный кабинет</a:t>
            </a:r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Выгнутая вверх стрелка 18"/>
          <p:cNvSpPr/>
          <p:nvPr/>
        </p:nvSpPr>
        <p:spPr>
          <a:xfrm rot="21070081">
            <a:off x="6119404" y="1228776"/>
            <a:ext cx="1291516" cy="639013"/>
          </a:xfrm>
          <a:prstGeom prst="curvedDownArrow">
            <a:avLst/>
          </a:prstGeom>
          <a:noFill/>
          <a:ln w="38100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5392"/>
              </a:solidFill>
            </a:endParaRPr>
          </a:p>
        </p:txBody>
      </p:sp>
      <p:sp>
        <p:nvSpPr>
          <p:cNvPr id="20" name="Выноска со стрелкой вправо 19"/>
          <p:cNvSpPr/>
          <p:nvPr/>
        </p:nvSpPr>
        <p:spPr>
          <a:xfrm flipH="1">
            <a:off x="1348339" y="3906062"/>
            <a:ext cx="1656184" cy="1332000"/>
          </a:xfrm>
          <a:prstGeom prst="rightArrowCallout">
            <a:avLst>
              <a:gd name="adj1" fmla="val 12260"/>
              <a:gd name="adj2" fmla="val 16975"/>
              <a:gd name="adj3" fmla="val 20699"/>
              <a:gd name="adj4" fmla="val 75102"/>
            </a:avLst>
          </a:prstGeom>
          <a:noFill/>
          <a:ln w="38100">
            <a:solidFill>
              <a:srgbClr val="7030A0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5A2781"/>
                </a:solidFill>
              </a:rPr>
              <a:t>Ответ</a:t>
            </a:r>
            <a:r>
              <a:rPr lang="ru-RU" dirty="0" smtClean="0">
                <a:solidFill>
                  <a:srgbClr val="5A2781"/>
                </a:solidFill>
              </a:rPr>
              <a:t> </a:t>
            </a:r>
            <a:r>
              <a:rPr lang="ru-RU" dirty="0" smtClean="0">
                <a:solidFill>
                  <a:srgbClr val="54406C"/>
                </a:solidFill>
              </a:rPr>
              <a:t>об оказании услуги</a:t>
            </a:r>
            <a:endParaRPr lang="ru-RU" dirty="0">
              <a:solidFill>
                <a:srgbClr val="54406C"/>
              </a:solidFill>
            </a:endParaRPr>
          </a:p>
        </p:txBody>
      </p:sp>
      <p:sp>
        <p:nvSpPr>
          <p:cNvPr id="21" name="Выноска со стрелкой вправо 20"/>
          <p:cNvSpPr/>
          <p:nvPr/>
        </p:nvSpPr>
        <p:spPr>
          <a:xfrm>
            <a:off x="1409337" y="2420888"/>
            <a:ext cx="1656000" cy="1332000"/>
          </a:xfrm>
          <a:prstGeom prst="rightArrowCallout">
            <a:avLst>
              <a:gd name="adj1" fmla="val 13745"/>
              <a:gd name="adj2" fmla="val 19659"/>
              <a:gd name="adj3" fmla="val 21255"/>
              <a:gd name="adj4" fmla="val 73095"/>
            </a:avLst>
          </a:prstGeom>
          <a:noFill/>
          <a:ln w="38100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195D8B"/>
                </a:solidFill>
              </a:rPr>
              <a:t>Запрос </a:t>
            </a:r>
            <a:r>
              <a:rPr lang="ru-RU" dirty="0" smtClean="0">
                <a:solidFill>
                  <a:srgbClr val="005392"/>
                </a:solidFill>
              </a:rPr>
              <a:t>на оказание услуги</a:t>
            </a:r>
          </a:p>
        </p:txBody>
      </p:sp>
      <p:sp>
        <p:nvSpPr>
          <p:cNvPr id="24" name="Стрелка влево 23"/>
          <p:cNvSpPr/>
          <p:nvPr/>
        </p:nvSpPr>
        <p:spPr>
          <a:xfrm>
            <a:off x="4283968" y="4614589"/>
            <a:ext cx="720080" cy="432048"/>
          </a:xfrm>
          <a:prstGeom prst="leftArrow">
            <a:avLst>
              <a:gd name="adj1" fmla="val 32897"/>
              <a:gd name="adj2" fmla="val 50000"/>
            </a:avLst>
          </a:prstGeom>
          <a:noFill/>
          <a:ln w="38100">
            <a:solidFill>
              <a:srgbClr val="7030A0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54406C"/>
              </a:solidFill>
            </a:endParaRPr>
          </a:p>
        </p:txBody>
      </p:sp>
      <p:sp>
        <p:nvSpPr>
          <p:cNvPr id="25" name="Выгнутая вверх стрелка 24"/>
          <p:cNvSpPr/>
          <p:nvPr/>
        </p:nvSpPr>
        <p:spPr>
          <a:xfrm rot="974226" flipH="1" flipV="1">
            <a:off x="6147749" y="6006544"/>
            <a:ext cx="1291516" cy="639013"/>
          </a:xfrm>
          <a:prstGeom prst="curvedDownArrow">
            <a:avLst/>
          </a:prstGeom>
          <a:noFill/>
          <a:ln w="38100">
            <a:solidFill>
              <a:srgbClr val="7030A0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54406C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 rot="16200000">
            <a:off x="2781821" y="3542661"/>
            <a:ext cx="18225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69A12B"/>
                </a:solidFill>
              </a:rPr>
              <a:t>Интернет</a:t>
            </a:r>
          </a:p>
        </p:txBody>
      </p:sp>
      <p:sp>
        <p:nvSpPr>
          <p:cNvPr id="29" name="Стрелка влево 28"/>
          <p:cNvSpPr/>
          <p:nvPr/>
        </p:nvSpPr>
        <p:spPr>
          <a:xfrm flipH="1">
            <a:off x="4355976" y="2958405"/>
            <a:ext cx="720080" cy="432048"/>
          </a:xfrm>
          <a:prstGeom prst="leftArrow">
            <a:avLst>
              <a:gd name="adj1" fmla="val 32897"/>
              <a:gd name="adj2" fmla="val 50000"/>
            </a:avLst>
          </a:prstGeom>
          <a:noFill/>
          <a:ln w="38100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5392"/>
              </a:solidFill>
            </a:endParaRPr>
          </a:p>
        </p:txBody>
      </p:sp>
      <p:cxnSp>
        <p:nvCxnSpPr>
          <p:cNvPr id="23" name="Прямая соединительная линия 15"/>
          <p:cNvCxnSpPr/>
          <p:nvPr/>
        </p:nvCxnSpPr>
        <p:spPr>
          <a:xfrm>
            <a:off x="539552" y="908720"/>
            <a:ext cx="8064896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16"/>
          <p:cNvCxnSpPr/>
          <p:nvPr/>
        </p:nvCxnSpPr>
        <p:spPr>
          <a:xfrm>
            <a:off x="539552" y="980728"/>
            <a:ext cx="8064896" cy="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9" t="3367" r="12901" b="3931"/>
          <a:stretch/>
        </p:blipFill>
        <p:spPr>
          <a:xfrm>
            <a:off x="35496" y="2890648"/>
            <a:ext cx="1368152" cy="18887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98537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1412776"/>
            <a:ext cx="8064896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Уверенный пользователь компьютера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Уверенный пользователь сети Интернет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Знает о безопасности и конфиденциальности информации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Имеет адрес электронной почты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Хранит свой логин и пароль в тайне</a:t>
            </a: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n w="0"/>
                <a:solidFill>
                  <a:srgbClr val="C00000"/>
                </a:solidFill>
              </a:rPr>
              <a:t>Пользователь портала госуслуг</a:t>
            </a:r>
            <a:endParaRPr lang="ru-RU" sz="4400" b="1" dirty="0">
              <a:ln w="0"/>
              <a:solidFill>
                <a:srgbClr val="C00000"/>
              </a:solidFill>
            </a:endParaRPr>
          </a:p>
        </p:txBody>
      </p:sp>
      <p:cxnSp>
        <p:nvCxnSpPr>
          <p:cNvPr id="8" name="Прямая соединительная линия 15"/>
          <p:cNvCxnSpPr/>
          <p:nvPr/>
        </p:nvCxnSpPr>
        <p:spPr>
          <a:xfrm>
            <a:off x="539552" y="908720"/>
            <a:ext cx="8064896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16"/>
          <p:cNvCxnSpPr/>
          <p:nvPr/>
        </p:nvCxnSpPr>
        <p:spPr>
          <a:xfrm>
            <a:off x="539552" y="980728"/>
            <a:ext cx="8064896" cy="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3789040"/>
            <a:ext cx="3320548" cy="2924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4341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8352928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0266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526297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dirty="0">
                <a:ln w="0">
                  <a:noFill/>
                </a:ln>
                <a:solidFill>
                  <a:srgbClr val="C00000"/>
                </a:solidFill>
              </a:rPr>
              <a:t>Портал госуслуг </a:t>
            </a:r>
            <a:endParaRPr lang="ru-RU" sz="4400" b="1" dirty="0" smtClean="0">
              <a:ln w="0">
                <a:noFill/>
              </a:ln>
              <a:solidFill>
                <a:srgbClr val="C00000"/>
              </a:solidFill>
            </a:endParaRPr>
          </a:p>
          <a:p>
            <a:pPr algn="ctr"/>
            <a:r>
              <a:rPr lang="ru-RU" sz="4400" b="1" dirty="0" smtClean="0">
                <a:ln w="0">
                  <a:noFill/>
                </a:ln>
                <a:solidFill>
                  <a:srgbClr val="C00000"/>
                </a:solidFill>
              </a:rPr>
              <a:t>Российской </a:t>
            </a:r>
            <a:r>
              <a:rPr lang="ru-RU" sz="4400" b="1" dirty="0">
                <a:ln w="0">
                  <a:noFill/>
                </a:ln>
                <a:solidFill>
                  <a:srgbClr val="C00000"/>
                </a:solidFill>
              </a:rPr>
              <a:t>Федерации: </a:t>
            </a:r>
            <a:endParaRPr lang="ru-RU" sz="4400" b="1" dirty="0" smtClean="0">
              <a:ln w="0">
                <a:noFill/>
              </a:ln>
              <a:solidFill>
                <a:srgbClr val="C00000"/>
              </a:solidFill>
            </a:endParaRPr>
          </a:p>
          <a:p>
            <a:pPr algn="ctr"/>
            <a:endParaRPr lang="ru-RU" sz="4400" b="1" spc="50" dirty="0">
              <a:ln w="0">
                <a:noFill/>
              </a:ln>
              <a:solidFill>
                <a:srgbClr val="C00000"/>
              </a:solidFill>
            </a:endParaRPr>
          </a:p>
          <a:p>
            <a:pPr algn="ctr"/>
            <a:endParaRPr lang="ru-RU" sz="4400" b="1" spc="50" dirty="0" smtClean="0">
              <a:ln w="0">
                <a:noFill/>
              </a:ln>
              <a:solidFill>
                <a:srgbClr val="C00000"/>
              </a:solidFill>
            </a:endParaRPr>
          </a:p>
          <a:p>
            <a:pPr algn="ctr"/>
            <a:r>
              <a:rPr lang="en-US" sz="8000" b="1" spc="50" dirty="0" smtClean="0">
                <a:ln w="11430"/>
                <a:solidFill>
                  <a:srgbClr val="002060"/>
                </a:solidFill>
              </a:rPr>
              <a:t>gosuslugi.ru</a:t>
            </a:r>
          </a:p>
          <a:p>
            <a:pPr algn="ctr"/>
            <a:r>
              <a:rPr lang="ru-RU" sz="8000" b="1" spc="50" dirty="0" smtClean="0">
                <a:ln w="11430"/>
                <a:solidFill>
                  <a:srgbClr val="002060"/>
                </a:solidFill>
              </a:rPr>
              <a:t>госуслуги.рф</a:t>
            </a:r>
            <a:endParaRPr lang="ru-RU" sz="8000" b="1" spc="50" dirty="0">
              <a:ln w="11430"/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229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231</Words>
  <Application>Microsoft Office PowerPoint</Application>
  <PresentationFormat>Экран (4:3)</PresentationFormat>
  <Paragraphs>75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Учитель</dc:creator>
  <cp:lastModifiedBy>Ефимова Людмила Михайловна</cp:lastModifiedBy>
  <cp:revision>24</cp:revision>
  <dcterms:created xsi:type="dcterms:W3CDTF">2013-04-25T05:43:54Z</dcterms:created>
  <dcterms:modified xsi:type="dcterms:W3CDTF">2019-11-27T12:36:28Z</dcterms:modified>
</cp:coreProperties>
</file>